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rial Rounded MT" panose="02000506050000020004" pitchFamily="2" charset="0"/>
      <p:regular r:id="rId7"/>
      <p:bold r:id="rId8"/>
    </p:embeddedFont>
    <p:embeddedFont>
      <p:font typeface="Arial Rounded MT Bold" panose="020F0704030504030204" pitchFamily="34" charset="0"/>
      <p:regular r:id="rId9"/>
    </p:embeddedFont>
    <p:embeddedFont>
      <p:font typeface="Bahnschrift" panose="020B0502040204020203" pitchFamily="34" charset="0"/>
      <p:regular r:id="rId10"/>
      <p:bold r:id="rId11"/>
    </p:embeddedFont>
    <p:embeddedFont>
      <p:font typeface="Bahnschrift Condensed" panose="020B0502040204020203" pitchFamily="34" charset="0"/>
      <p:regular r:id="rId12"/>
      <p:bold r:id="rId13"/>
    </p:embeddedFont>
    <p:embeddedFont>
      <p:font typeface="Bahnschrift SemiBold" panose="020B0502040204020203" pitchFamily="34" charset="0"/>
      <p:bold r:id="rId14"/>
    </p:embeddedFont>
    <p:embeddedFont>
      <p:font typeface="Bell MT" panose="02020503060305020303" pitchFamily="18" charset="0"/>
      <p:regular r:id="rId15"/>
      <p:bold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nklin Gothic" panose="020B0604020202020204" charset="0"/>
      <p:bold r:id="rId22"/>
    </p:embeddedFont>
    <p:embeddedFont>
      <p:font typeface="Intervogue Reg" panose="00000500000000000000" pitchFamily="50" charset="0"/>
      <p:regular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654C00-F177-47F2-A3A6-C739161FFEE6}" v="23" dt="2023-10-08T17:29:20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31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36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5" Type="http://schemas.openxmlformats.org/officeDocument/2006/relationships/tableStyles" Target="tableStyles.xml"/><Relationship Id="rId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 userDrawn="1"/>
        </p:nvSpPr>
        <p:spPr>
          <a:xfrm rot="5400000" flipH="1">
            <a:off x="1219398" y="5119530"/>
            <a:ext cx="1491283" cy="1988373"/>
          </a:xfrm>
          <a:custGeom>
            <a:avLst/>
            <a:gdLst/>
            <a:ahLst/>
            <a:cxnLst/>
            <a:rect l="l" t="t" r="r" b="b"/>
            <a:pathLst>
              <a:path w="1789" h="2386" extrusionOk="0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" name="Google Shape;26;p8"/>
          <p:cNvSpPr/>
          <p:nvPr/>
        </p:nvSpPr>
        <p:spPr>
          <a:xfrm rot="5400000" flipH="1">
            <a:off x="-136" y="5890869"/>
            <a:ext cx="968626" cy="968353"/>
          </a:xfrm>
          <a:custGeom>
            <a:avLst/>
            <a:gdLst/>
            <a:ahLst/>
            <a:cxnLst/>
            <a:rect l="l" t="t" r="r" b="b"/>
            <a:pathLst>
              <a:path w="1162" h="1162" extrusionOk="0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" name="Google Shape;27;p8"/>
          <p:cNvSpPr/>
          <p:nvPr/>
        </p:nvSpPr>
        <p:spPr>
          <a:xfrm rot="5400000" flipH="1">
            <a:off x="-485283" y="4385415"/>
            <a:ext cx="1941419" cy="970853"/>
          </a:xfrm>
          <a:custGeom>
            <a:avLst/>
            <a:gdLst/>
            <a:ahLst/>
            <a:cxnLst/>
            <a:rect l="l" t="t" r="r" b="b"/>
            <a:pathLst>
              <a:path w="2329" h="1165" extrusionOk="0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294601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484177" y="106563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148058" y="6344668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650728" y="6344668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488" y="6344668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491786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png"/><Relationship Id="rId39" Type="http://schemas.openxmlformats.org/officeDocument/2006/relationships/image" Target="../media/image44.svg"/><Relationship Id="rId21" Type="http://schemas.openxmlformats.org/officeDocument/2006/relationships/image" Target="../media/image26.svg"/><Relationship Id="rId34" Type="http://schemas.openxmlformats.org/officeDocument/2006/relationships/image" Target="../media/image39.png"/><Relationship Id="rId42" Type="http://schemas.openxmlformats.org/officeDocument/2006/relationships/image" Target="../media/image47.sv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svg"/><Relationship Id="rId40" Type="http://schemas.openxmlformats.org/officeDocument/2006/relationships/image" Target="../media/image4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Relationship Id="rId35" Type="http://schemas.openxmlformats.org/officeDocument/2006/relationships/image" Target="../media/image40.sv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svg"/><Relationship Id="rId33" Type="http://schemas.openxmlformats.org/officeDocument/2006/relationships/image" Target="../media/image38.svg"/><Relationship Id="rId3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4874543" y="318994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>
                <a:latin typeface="Bell MT" panose="02020503060305020303" pitchFamily="18" charset="0"/>
              </a:rPr>
              <a:t>All India Council for Technical Education</a:t>
            </a:r>
            <a:endParaRPr dirty="0">
              <a:latin typeface="Bell MT" panose="02020503060305020303" pitchFamily="18" charset="0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4954930" y="1722121"/>
            <a:ext cx="7730428" cy="41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Student Innovation: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ea typeface="Franklin Gothic"/>
                <a:cs typeface="Franklin Gothic"/>
                <a:sym typeface="Franklin Gothic"/>
              </a:rPr>
              <a:t>AICTE, MIC-Student Innovation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SIH1493</a:t>
            </a:r>
            <a:endParaRPr lang="en-U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Student Innovation</a:t>
            </a:r>
            <a:endParaRPr lang="en-U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Komet</a:t>
            </a:r>
            <a:endParaRPr lang="en-U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Abhijit Patil</a:t>
            </a:r>
            <a:endParaRPr lang="en-U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U-0760</a:t>
            </a:r>
            <a:endParaRPr lang="en-US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Institute Name</a:t>
            </a:r>
            <a:r>
              <a:rPr lang="en-US" sz="2000" dirty="0">
                <a:latin typeface="Bell MT" panose="02020503060305020303" pitchFamily="18" charset="0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Indian Institute of Information Technology,</a:t>
            </a:r>
            <a:b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</a:b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	            Sri City, Chittoor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+mn-lt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sym typeface="Franklin Gothic"/>
              </a:rPr>
              <a:t>Heritage &amp; Culture</a:t>
            </a:r>
            <a:endParaRPr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D79B-EFF3-9B1E-A93F-743DFC6D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0" y="2043595"/>
            <a:ext cx="4306530" cy="4306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39E36A-BDEA-8669-0D1A-D229BE4C611A}"/>
              </a:ext>
            </a:extLst>
          </p:cNvPr>
          <p:cNvGrpSpPr/>
          <p:nvPr/>
        </p:nvGrpSpPr>
        <p:grpSpPr>
          <a:xfrm>
            <a:off x="985836" y="364338"/>
            <a:ext cx="3457702" cy="1898962"/>
            <a:chOff x="985836" y="214314"/>
            <a:chExt cx="3457702" cy="18989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D408B3-F51A-0972-EE84-2A6825B85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90"/>
            <a:stretch/>
          </p:blipFill>
          <p:spPr>
            <a:xfrm>
              <a:off x="2364581" y="264320"/>
              <a:ext cx="2078957" cy="18489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7BC6BD-42FF-9952-E4A1-72B8251BB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093"/>
            <a:stretch/>
          </p:blipFill>
          <p:spPr>
            <a:xfrm>
              <a:off x="985836" y="214314"/>
              <a:ext cx="1378745" cy="1848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1D2EC-0403-DBF5-157B-43761E11D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46"/>
          <a:stretch/>
        </p:blipFill>
        <p:spPr>
          <a:xfrm>
            <a:off x="5058434" y="483574"/>
            <a:ext cx="6823587" cy="36772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CCD6C4-1C74-0BDC-297D-1D24E79CDB2B}"/>
              </a:ext>
            </a:extLst>
          </p:cNvPr>
          <p:cNvSpPr/>
          <p:nvPr/>
        </p:nvSpPr>
        <p:spPr>
          <a:xfrm>
            <a:off x="771557" y="5297158"/>
            <a:ext cx="3837766" cy="86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Google Shape;222;p2" hidden="1"/>
          <p:cNvSpPr txBox="1"/>
          <p:nvPr/>
        </p:nvSpPr>
        <p:spPr>
          <a:xfrm>
            <a:off x="7164373" y="4128939"/>
            <a:ext cx="4786204" cy="2450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C2580-C04F-DBA6-7FAA-B9A31CF3DF9B}"/>
              </a:ext>
            </a:extLst>
          </p:cNvPr>
          <p:cNvSpPr txBox="1"/>
          <p:nvPr/>
        </p:nvSpPr>
        <p:spPr>
          <a:xfrm>
            <a:off x="128494" y="418900"/>
            <a:ext cx="5058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-- APPROACH --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8B82BC-F2A9-14D7-9DA2-7DA6D43E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741" y="3899069"/>
            <a:ext cx="4717259" cy="29589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03838C-C388-0554-351F-0918046DCC6B}"/>
              </a:ext>
            </a:extLst>
          </p:cNvPr>
          <p:cNvSpPr txBox="1"/>
          <p:nvPr/>
        </p:nvSpPr>
        <p:spPr>
          <a:xfrm>
            <a:off x="139924" y="1389392"/>
            <a:ext cx="505869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457200"/>
            <a:r>
              <a:rPr lang="en-US" dirty="0">
                <a:latin typeface="Arial Rounded MT Bold" panose="020F0704030504030204" pitchFamily="34" charset="0"/>
              </a:rPr>
              <a:t>• </a:t>
            </a:r>
            <a:r>
              <a:rPr lang="en-US" sz="1600" dirty="0">
                <a:latin typeface="Arial Rounded MT Bold" panose="020F0704030504030204" pitchFamily="34" charset="0"/>
              </a:rPr>
              <a:t>India is a very diverse country with a very rich heritage and culture </a:t>
            </a:r>
          </a:p>
          <a:p>
            <a:pPr marL="144000" indent="-457200"/>
            <a:endParaRPr lang="en-US" sz="1600" dirty="0">
              <a:latin typeface="Arial Rounded MT Bold" panose="020F0704030504030204" pitchFamily="34" charset="0"/>
            </a:endParaRPr>
          </a:p>
          <a:p>
            <a:pPr marL="144000" indent="-457200"/>
            <a:r>
              <a:rPr lang="en-US" sz="1600" dirty="0">
                <a:latin typeface="Arial Rounded MT Bold" panose="020F0704030504030204" pitchFamily="34" charset="0"/>
              </a:rPr>
              <a:t>• But now-a-days due to globalization and foreign influence many Indians have forgotten their roots</a:t>
            </a:r>
          </a:p>
          <a:p>
            <a:pPr marL="144000" indent="-457200"/>
            <a:endParaRPr lang="en-US" sz="1600" dirty="0">
              <a:latin typeface="Arial Rounded MT Bold" panose="020F0704030504030204" pitchFamily="34" charset="0"/>
            </a:endParaRPr>
          </a:p>
          <a:p>
            <a:pPr marL="144000" indent="-457200"/>
            <a:r>
              <a:rPr lang="en-US" sz="1600" dirty="0">
                <a:latin typeface="Arial Rounded MT Bold" panose="020F0704030504030204" pitchFamily="34" charset="0"/>
              </a:rPr>
              <a:t>• The key objective of this project is to put this incredible diversity and heritage to good use and help other fellow Indians benefit from it.</a:t>
            </a:r>
          </a:p>
          <a:p>
            <a:pPr marL="144000" indent="-457200"/>
            <a:endParaRPr lang="en-US" sz="1600" dirty="0">
              <a:latin typeface="Arial Rounded MT Bold" panose="020F0704030504030204" pitchFamily="34" charset="0"/>
            </a:endParaRPr>
          </a:p>
          <a:p>
            <a:pPr marL="144000" indent="-457200"/>
            <a:r>
              <a:rPr lang="en-US" sz="1600" dirty="0">
                <a:latin typeface="Arial Rounded MT Bold" panose="020F0704030504030204" pitchFamily="34" charset="0"/>
              </a:rPr>
              <a:t>• A Times Of India study published in March 2019 says that almost 80% of all small-scale gathering in India are organized in malls or restaurant and we want to change that.</a:t>
            </a:r>
          </a:p>
          <a:p>
            <a:pPr marL="144000" indent="-457200"/>
            <a:endParaRPr lang="en-US" sz="1600" dirty="0">
              <a:latin typeface="Arial Rounded MT Bold" panose="020F0704030504030204" pitchFamily="34" charset="0"/>
            </a:endParaRPr>
          </a:p>
          <a:p>
            <a:pPr marL="144000" indent="-457200"/>
            <a:r>
              <a:rPr lang="en-US" sz="1600" dirty="0">
                <a:latin typeface="Arial Rounded MT Bold" panose="020F0704030504030204" pitchFamily="34" charset="0"/>
              </a:rPr>
              <a:t>• But to change this first we will need to find out the reason behind why do people prefer malls and restaurants over treks to waterfalls or forts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7;p9">
            <a:extLst>
              <a:ext uri="{FF2B5EF4-FFF2-40B4-BE49-F238E27FC236}">
                <a16:creationId xmlns:a16="http://schemas.microsoft.com/office/drawing/2014/main" id="{BD186DDA-F610-54D2-89D4-595CE8ABDD1A}"/>
              </a:ext>
            </a:extLst>
          </p:cNvPr>
          <p:cNvCxnSpPr/>
          <p:nvPr/>
        </p:nvCxnSpPr>
        <p:spPr>
          <a:xfrm>
            <a:off x="490383" y="97068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52109A-F869-8259-24A1-2719F9DA8057}"/>
              </a:ext>
            </a:extLst>
          </p:cNvPr>
          <p:cNvSpPr txBox="1"/>
          <p:nvPr/>
        </p:nvSpPr>
        <p:spPr>
          <a:xfrm>
            <a:off x="108456" y="311350"/>
            <a:ext cx="6685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--APP FEATURES--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AE32FD-13B3-75CC-E849-4A8710C80198}"/>
              </a:ext>
            </a:extLst>
          </p:cNvPr>
          <p:cNvGrpSpPr/>
          <p:nvPr/>
        </p:nvGrpSpPr>
        <p:grpSpPr>
          <a:xfrm>
            <a:off x="67797" y="1297242"/>
            <a:ext cx="5521242" cy="5213193"/>
            <a:chOff x="-90826" y="1297242"/>
            <a:chExt cx="5521242" cy="52131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5E535-E1A3-5386-4B0C-84594046C1B6}"/>
                </a:ext>
              </a:extLst>
            </p:cNvPr>
            <p:cNvSpPr txBox="1"/>
            <p:nvPr/>
          </p:nvSpPr>
          <p:spPr>
            <a:xfrm>
              <a:off x="-68826" y="1297242"/>
              <a:ext cx="549924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PLANNING PAGE:</a:t>
              </a:r>
            </a:p>
            <a:p>
              <a:pPr marL="288000"/>
              <a:r>
                <a:rPr lang="en-IN" sz="1300" dirty="0">
                  <a:latin typeface="Arial Rounded MT" panose="02000506050000020004" pitchFamily="2" charset="0"/>
                </a:rPr>
                <a:t>State-of-the-art planning AI that considers all the factors like: weather, optimum time frame, trending locations, nearness,  minimum carbon footprint, ....To give you the best trip to go on.</a:t>
              </a:r>
            </a:p>
            <a:p>
              <a:pPr marL="288000"/>
              <a:endParaRPr lang="en-IN" dirty="0">
                <a:latin typeface="Arial Rounded MT" panose="02000506050000020004" pitchFamily="2" charset="0"/>
              </a:endParaRPr>
            </a:p>
            <a:p>
              <a:r>
                <a:rPr lang="en-IN" dirty="0">
                  <a:latin typeface="Arial Rounded MT Bold" panose="020F0704030504030204" pitchFamily="34" charset="0"/>
                </a:rPr>
                <a:t>      </a:t>
              </a:r>
            </a:p>
            <a:p>
              <a:endParaRPr lang="en-IN" dirty="0">
                <a:latin typeface="Arial Rounded MT Bold" panose="020F0704030504030204" pitchFamily="34" charset="0"/>
              </a:endParaRPr>
            </a:p>
            <a:p>
              <a:r>
                <a:rPr lang="en-IN" dirty="0">
                  <a:latin typeface="Arial Rounded MT Bold" panose="020F0704030504030204" pitchFamily="34" charset="0"/>
                </a:rPr>
                <a:t>  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3CF0A7-54A7-EFCC-0ACE-AA2B4E92D8BF}"/>
                </a:ext>
              </a:extLst>
            </p:cNvPr>
            <p:cNvSpPr txBox="1"/>
            <p:nvPr/>
          </p:nvSpPr>
          <p:spPr>
            <a:xfrm>
              <a:off x="-90826" y="2244595"/>
              <a:ext cx="47600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HOME PAGE:</a:t>
              </a:r>
            </a:p>
            <a:p>
              <a:pPr marL="288000"/>
              <a:r>
                <a:rPr lang="en-IN" sz="1300" dirty="0">
                  <a:latin typeface="Arial Rounded MT" panose="02000506050000020004" pitchFamily="2" charset="0"/>
                </a:rPr>
                <a:t>This page displays all the relevant trips happening near you which you can join. This is powered by the AI algorithm which will consider data like: following/followers, preferences, location, etc.</a:t>
              </a:r>
            </a:p>
            <a:p>
              <a:endParaRPr lang="en-IN" dirty="0">
                <a:latin typeface="Arial Rounded MT Bold" panose="020F0704030504030204" pitchFamily="34" charset="0"/>
              </a:endParaRPr>
            </a:p>
            <a:p>
              <a:r>
                <a:rPr lang="en-IN" dirty="0">
                  <a:latin typeface="Arial Rounded MT Bold" panose="020F0704030504030204" pitchFamily="34" charset="0"/>
                </a:rPr>
                <a:t>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DE3EB2-BBEE-CEE4-97F2-EC9526F738AA}"/>
                </a:ext>
              </a:extLst>
            </p:cNvPr>
            <p:cNvSpPr txBox="1"/>
            <p:nvPr/>
          </p:nvSpPr>
          <p:spPr>
            <a:xfrm>
              <a:off x="-68827" y="3391130"/>
              <a:ext cx="457062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PROFILE PAGE:</a:t>
              </a:r>
            </a:p>
            <a:p>
              <a:pPr marL="288000"/>
              <a:r>
                <a:rPr lang="en-IN" sz="1300" dirty="0">
                  <a:latin typeface="Arial Rounded MT" panose="02000506050000020004" pitchFamily="2" charset="0"/>
                </a:rPr>
                <a:t>This page displays your interests, previous trips. It also displays your followers/following. It is also a show case for your achievements and collectables which indirectly conveys your experience.</a:t>
              </a:r>
            </a:p>
            <a:p>
              <a:endParaRPr lang="en-IN" dirty="0">
                <a:latin typeface="Arial Rounded MT Bold" panose="020F07040305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8607B-2CAA-1F8F-0DAE-23C0B28DCF19}"/>
                </a:ext>
              </a:extLst>
            </p:cNvPr>
            <p:cNvSpPr txBox="1"/>
            <p:nvPr/>
          </p:nvSpPr>
          <p:spPr>
            <a:xfrm>
              <a:off x="-68826" y="4580884"/>
              <a:ext cx="39690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HEAT MAP:</a:t>
              </a:r>
            </a:p>
            <a:p>
              <a:pPr marL="288000"/>
              <a:r>
                <a:rPr lang="en-IN" sz="1300" dirty="0">
                  <a:latin typeface="Arial Rounded MT" panose="02000506050000020004" pitchFamily="2" charset="0"/>
                </a:rPr>
                <a:t>This show the most popular/visited locations on the map in the form of a heat map.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B1CBA2-259F-69E1-79BA-D7A5F4FA4029}"/>
                </a:ext>
              </a:extLst>
            </p:cNvPr>
            <p:cNvSpPr txBox="1"/>
            <p:nvPr/>
          </p:nvSpPr>
          <p:spPr>
            <a:xfrm>
              <a:off x="-87291" y="5391771"/>
              <a:ext cx="48473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CARBON FOOTPRINT CALCULATOR:</a:t>
              </a:r>
            </a:p>
            <a:p>
              <a:pPr marL="288000"/>
              <a:r>
                <a:rPr lang="en-IN" sz="1300" dirty="0">
                  <a:latin typeface="Arial Rounded MT" panose="02000506050000020004" pitchFamily="2" charset="0"/>
                </a:rPr>
                <a:t>This calculates the carbon footprint of the whole trip so that you can try to minimize it in your next trip 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FBA7C6-AD46-C936-A211-20BD57C40177}"/>
                </a:ext>
              </a:extLst>
            </p:cNvPr>
            <p:cNvSpPr txBox="1"/>
            <p:nvPr/>
          </p:nvSpPr>
          <p:spPr>
            <a:xfrm>
              <a:off x="-68826" y="6202658"/>
              <a:ext cx="459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Bahnschrift SemiBold" panose="020B0502040204020203" pitchFamily="34" charset="0"/>
                </a:rPr>
                <a:t>AND MANY MORE….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3CE6AE2-60A0-D01D-F044-51A105124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267" y="-35651"/>
            <a:ext cx="74317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A14DDE-2925-B74D-D710-A468D357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819" y="35651"/>
            <a:ext cx="1501697" cy="116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8AFE3-02D4-7338-9ABC-21579CE6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449" y="1927123"/>
            <a:ext cx="624277" cy="554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A2FD49-5758-8F8F-CE50-AB83F206C3FD}"/>
              </a:ext>
            </a:extLst>
          </p:cNvPr>
          <p:cNvSpPr txBox="1"/>
          <p:nvPr/>
        </p:nvSpPr>
        <p:spPr>
          <a:xfrm>
            <a:off x="7652779" y="1927123"/>
            <a:ext cx="79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 Rounded MT Bold" panose="020F0704030504030204" pitchFamily="34" charset="0"/>
              </a:rPr>
              <a:t>SIH23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31613-28B7-4333-B111-BD8B9335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633178"/>
            <a:ext cx="8537509" cy="595019"/>
          </a:xfrm>
        </p:spPr>
        <p:txBody>
          <a:bodyPr/>
          <a:lstStyle/>
          <a:p>
            <a:pPr algn="ctr"/>
            <a:r>
              <a:rPr lang="en-IN" sz="2800" dirty="0">
                <a:latin typeface="Bell MT" panose="02020503060305020303" pitchFamily="18" charset="0"/>
              </a:rPr>
              <a:t>--TEAM MEMBER DETAILS--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EDDE7-05C9-0715-8C12-042E0392BA21}"/>
              </a:ext>
            </a:extLst>
          </p:cNvPr>
          <p:cNvSpPr txBox="1"/>
          <p:nvPr/>
        </p:nvSpPr>
        <p:spPr>
          <a:xfrm>
            <a:off x="83115" y="4483649"/>
            <a:ext cx="4994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Abhijit Patil (Leader) [abhijitchandrakant.p23@iiits.in]</a:t>
            </a:r>
          </a:p>
          <a:p>
            <a:r>
              <a:rPr lang="en-IN" sz="1300" dirty="0">
                <a:latin typeface="Arial Rounded MT" panose="02000506050000020004" pitchFamily="2" charset="0"/>
              </a:rPr>
              <a:t>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Gaurav Gautam [gaurav.g23@iiits.in]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CSE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Sarayu </a:t>
            </a:r>
            <a:r>
              <a:rPr lang="en-IN" b="1" dirty="0" err="1">
                <a:latin typeface="Bahnschrift" panose="020B0502040204020203" pitchFamily="34" charset="0"/>
              </a:rPr>
              <a:t>Mallepaga</a:t>
            </a:r>
            <a:r>
              <a:rPr lang="en-IN" b="1" dirty="0">
                <a:latin typeface="Bahnschrift" panose="020B0502040204020203" pitchFamily="34" charset="0"/>
              </a:rPr>
              <a:t> [sarayu.m23@iiits.in]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CSE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6C56A-F46A-4869-987F-40A464D1E203}"/>
              </a:ext>
            </a:extLst>
          </p:cNvPr>
          <p:cNvSpPr txBox="1"/>
          <p:nvPr/>
        </p:nvSpPr>
        <p:spPr>
          <a:xfrm>
            <a:off x="4751001" y="4481850"/>
            <a:ext cx="5211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Vyom </a:t>
            </a:r>
            <a:r>
              <a:rPr lang="en-IN" b="1" dirty="0" err="1">
                <a:latin typeface="Bahnschrift" panose="020B0502040204020203" pitchFamily="34" charset="0"/>
              </a:rPr>
              <a:t>Nikhra</a:t>
            </a:r>
            <a:r>
              <a:rPr lang="en-IN" b="1" dirty="0">
                <a:latin typeface="Bahnschrift" panose="020B0502040204020203" pitchFamily="34" charset="0"/>
              </a:rPr>
              <a:t> [vyom.n23@iiits.in]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AIDS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Bahnschrift" panose="020B0502040204020203" pitchFamily="34" charset="0"/>
              </a:rPr>
              <a:t>Vedant </a:t>
            </a:r>
            <a:r>
              <a:rPr lang="en-IN" b="1" dirty="0" err="1">
                <a:latin typeface="Bahnschrift" panose="020B0502040204020203" pitchFamily="34" charset="0"/>
              </a:rPr>
              <a:t>Kesarwani</a:t>
            </a:r>
            <a:r>
              <a:rPr lang="en-IN" b="1" dirty="0">
                <a:latin typeface="Bahnschrift" panose="020B0502040204020203" pitchFamily="34" charset="0"/>
              </a:rPr>
              <a:t> [vedant.k23@iiits.in]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CSE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latin typeface="Bahnschrift" panose="020B0502040204020203" pitchFamily="34" charset="0"/>
              </a:rPr>
              <a:t>Abhiraj</a:t>
            </a:r>
            <a:r>
              <a:rPr lang="en-IN" b="1" dirty="0">
                <a:latin typeface="Bahnschrift" panose="020B0502040204020203" pitchFamily="34" charset="0"/>
              </a:rPr>
              <a:t> Singh Chouhan[abhirajsingh.c23@iiits.in]</a:t>
            </a:r>
          </a:p>
          <a:p>
            <a:r>
              <a:rPr lang="en-IN" dirty="0">
                <a:latin typeface="Bahnschrift Condensed" panose="020B0502040204020203" pitchFamily="34" charset="0"/>
              </a:rPr>
              <a:t>        </a:t>
            </a:r>
            <a:r>
              <a:rPr lang="en-IN" sz="1300" dirty="0" err="1">
                <a:latin typeface="Arial Rounded MT" panose="02000506050000020004" pitchFamily="2" charset="0"/>
              </a:rPr>
              <a:t>B.tech</a:t>
            </a:r>
            <a:r>
              <a:rPr lang="en-IN" sz="1300" dirty="0">
                <a:latin typeface="Arial Rounded MT" panose="02000506050000020004" pitchFamily="2" charset="0"/>
              </a:rPr>
              <a:t> /UG-1, CSE</a:t>
            </a:r>
          </a:p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12267D-18F4-5D9D-9C14-73482CBA2477}"/>
              </a:ext>
            </a:extLst>
          </p:cNvPr>
          <p:cNvGrpSpPr/>
          <p:nvPr/>
        </p:nvGrpSpPr>
        <p:grpSpPr>
          <a:xfrm>
            <a:off x="7356550" y="141102"/>
            <a:ext cx="2993192" cy="3060924"/>
            <a:chOff x="7253909" y="131771"/>
            <a:chExt cx="2993192" cy="3060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8A3E69-8750-E052-8000-EF727CA58461}"/>
                </a:ext>
              </a:extLst>
            </p:cNvPr>
            <p:cNvSpPr txBox="1"/>
            <p:nvPr/>
          </p:nvSpPr>
          <p:spPr>
            <a:xfrm>
              <a:off x="7253909" y="131771"/>
              <a:ext cx="2762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Bell MT" panose="02020503060305020303" pitchFamily="18" charset="0"/>
                </a:rPr>
                <a:t>--DEPENDENCIES--</a:t>
              </a:r>
              <a:endParaRPr lang="en-IN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31A085-41EF-630C-2BA8-83DF5B721679}"/>
                </a:ext>
              </a:extLst>
            </p:cNvPr>
            <p:cNvSpPr txBox="1"/>
            <p:nvPr/>
          </p:nvSpPr>
          <p:spPr>
            <a:xfrm>
              <a:off x="7275812" y="500740"/>
              <a:ext cx="2971289" cy="269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Google Maps API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Ministry of Tourism statistics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UNESCO heritage site</a:t>
              </a:r>
            </a:p>
            <a:p>
              <a:pPr marL="288000"/>
              <a:r>
                <a:rPr lang="en-IN" sz="1300" dirty="0">
                  <a:latin typeface="Arial Rounded MT Bold" panose="020F0704030504030204" pitchFamily="34" charset="0"/>
                </a:rPr>
                <a:t>database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TensorFlow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Android SDK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Firebase</a:t>
              </a:r>
            </a:p>
            <a:p>
              <a:pPr marL="285750" indent="-285750">
                <a:lnSpc>
                  <a:spcPct val="175000"/>
                </a:lnSpc>
                <a:buFont typeface="Arial" panose="020B0604020202020204" pitchFamily="34" charset="0"/>
                <a:buChar char="•"/>
              </a:pPr>
              <a:r>
                <a:rPr lang="en-IN" sz="1300" dirty="0">
                  <a:latin typeface="Arial Rounded MT Bold" panose="020F0704030504030204" pitchFamily="34" charset="0"/>
                </a:rPr>
                <a:t>Weather API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7FCA2D8C-C9E0-5359-DB3B-61156312C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58" y="1630213"/>
            <a:ext cx="2891967" cy="52277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262D2D-E7BB-9DD6-F9D8-071E21756C8A}"/>
              </a:ext>
            </a:extLst>
          </p:cNvPr>
          <p:cNvGrpSpPr/>
          <p:nvPr/>
        </p:nvGrpSpPr>
        <p:grpSpPr>
          <a:xfrm>
            <a:off x="-66354" y="159193"/>
            <a:ext cx="3213692" cy="2773994"/>
            <a:chOff x="-66354" y="131200"/>
            <a:chExt cx="3213692" cy="2773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1E11DF-0986-EF88-3148-7B8346C3A62D}"/>
                </a:ext>
              </a:extLst>
            </p:cNvPr>
            <p:cNvSpPr txBox="1"/>
            <p:nvPr/>
          </p:nvSpPr>
          <p:spPr>
            <a:xfrm>
              <a:off x="-66354" y="131200"/>
              <a:ext cx="3213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Bell MT" panose="02020503060305020303" pitchFamily="18" charset="0"/>
                </a:rPr>
                <a:t>--PROTOTYPE LINK--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6661A3BE-B8FB-8218-2A6B-D1FFC16F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339" y="657899"/>
              <a:ext cx="2247295" cy="224729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643F0A-6431-4E60-DFF8-AE596C14633C}"/>
              </a:ext>
            </a:extLst>
          </p:cNvPr>
          <p:cNvGrpSpPr/>
          <p:nvPr/>
        </p:nvGrpSpPr>
        <p:grpSpPr>
          <a:xfrm>
            <a:off x="2980450" y="144518"/>
            <a:ext cx="4100855" cy="3137371"/>
            <a:chOff x="2905802" y="107194"/>
            <a:chExt cx="4100855" cy="31373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2186AF-8EC9-9A56-ECE5-A3F6D3539F6F}"/>
                </a:ext>
              </a:extLst>
            </p:cNvPr>
            <p:cNvSpPr txBox="1"/>
            <p:nvPr/>
          </p:nvSpPr>
          <p:spPr>
            <a:xfrm>
              <a:off x="3604718" y="107194"/>
              <a:ext cx="2971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Bell MT" panose="02020503060305020303" pitchFamily="18" charset="0"/>
                </a:rPr>
                <a:t>--TECHSTACK--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F0749E-65FA-01ED-CEBB-882FF97D7F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5802" y="813615"/>
              <a:ext cx="4100855" cy="2430950"/>
              <a:chOff x="165983" y="772868"/>
              <a:chExt cx="4750251" cy="281590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2616A33-E0AA-8ABD-0718-402CD5CFE67C}"/>
                  </a:ext>
                </a:extLst>
              </p:cNvPr>
              <p:cNvGrpSpPr/>
              <p:nvPr/>
            </p:nvGrpSpPr>
            <p:grpSpPr>
              <a:xfrm>
                <a:off x="1407581" y="1944902"/>
                <a:ext cx="462470" cy="113654"/>
                <a:chOff x="1718272" y="1549501"/>
                <a:chExt cx="437278" cy="107463"/>
              </a:xfrm>
            </p:grpSpPr>
            <p:cxnSp>
              <p:nvCxnSpPr>
                <p:cNvPr id="1060" name="Straight Arrow Connector 1059">
                  <a:extLst>
                    <a:ext uri="{FF2B5EF4-FFF2-40B4-BE49-F238E27FC236}">
                      <a16:creationId xmlns:a16="http://schemas.microsoft.com/office/drawing/2014/main" id="{45BE1824-CB0A-6E88-C620-56F684403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1088" y="1549501"/>
                  <a:ext cx="424462" cy="0"/>
                </a:xfrm>
                <a:prstGeom prst="straightConnector1">
                  <a:avLst/>
                </a:prstGeom>
                <a:ln w="3175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Arrow Connector 1060">
                  <a:extLst>
                    <a:ext uri="{FF2B5EF4-FFF2-40B4-BE49-F238E27FC236}">
                      <a16:creationId xmlns:a16="http://schemas.microsoft.com/office/drawing/2014/main" id="{8534CEB7-FAE6-919A-A5D5-38F964783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8272" y="1656964"/>
                  <a:ext cx="385274" cy="0"/>
                </a:xfrm>
                <a:prstGeom prst="straightConnector1">
                  <a:avLst/>
                </a:prstGeom>
                <a:ln w="3175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D589E0-308B-1173-756E-3EF737503C24}"/>
                  </a:ext>
                </a:extLst>
              </p:cNvPr>
              <p:cNvGrpSpPr/>
              <p:nvPr/>
            </p:nvGrpSpPr>
            <p:grpSpPr>
              <a:xfrm>
                <a:off x="3174307" y="1944902"/>
                <a:ext cx="462481" cy="113654"/>
                <a:chOff x="1503740" y="1549501"/>
                <a:chExt cx="437289" cy="107463"/>
              </a:xfrm>
            </p:grpSpPr>
            <p:cxnSp>
              <p:nvCxnSpPr>
                <p:cNvPr id="1058" name="Straight Arrow Connector 1057">
                  <a:extLst>
                    <a:ext uri="{FF2B5EF4-FFF2-40B4-BE49-F238E27FC236}">
                      <a16:creationId xmlns:a16="http://schemas.microsoft.com/office/drawing/2014/main" id="{955BBABB-7421-A1BD-048E-D24683013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6568" y="1549501"/>
                  <a:ext cx="424461" cy="0"/>
                </a:xfrm>
                <a:prstGeom prst="straightConnector1">
                  <a:avLst/>
                </a:prstGeom>
                <a:ln w="3175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Arrow Connector 1058">
                  <a:extLst>
                    <a:ext uri="{FF2B5EF4-FFF2-40B4-BE49-F238E27FC236}">
                      <a16:creationId xmlns:a16="http://schemas.microsoft.com/office/drawing/2014/main" id="{0BDED5BE-2420-7315-79BF-FB29631C1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03740" y="1656964"/>
                  <a:ext cx="437289" cy="0"/>
                </a:xfrm>
                <a:prstGeom prst="straightConnector1">
                  <a:avLst/>
                </a:prstGeom>
                <a:ln w="3175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6FB5A8F-4DE3-CBDE-864F-3CB14DB92F82}"/>
                  </a:ext>
                </a:extLst>
              </p:cNvPr>
              <p:cNvSpPr/>
              <p:nvPr/>
            </p:nvSpPr>
            <p:spPr>
              <a:xfrm>
                <a:off x="821529" y="790945"/>
                <a:ext cx="137477" cy="14211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DA506B8-5348-0D42-F0C2-556F594585B2}"/>
                  </a:ext>
                </a:extLst>
              </p:cNvPr>
              <p:cNvSpPr/>
              <p:nvPr/>
            </p:nvSpPr>
            <p:spPr>
              <a:xfrm>
                <a:off x="4099653" y="775339"/>
                <a:ext cx="137477" cy="14211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7B6A8A7-6B67-1297-1630-E9F98900B4C3}"/>
                  </a:ext>
                </a:extLst>
              </p:cNvPr>
              <p:cNvSpPr/>
              <p:nvPr/>
            </p:nvSpPr>
            <p:spPr>
              <a:xfrm>
                <a:off x="630011" y="772868"/>
                <a:ext cx="137477" cy="14211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AB5A11D6-407E-932D-4E33-12BDDB53D603}"/>
                  </a:ext>
                </a:extLst>
              </p:cNvPr>
              <p:cNvSpPr/>
              <p:nvPr/>
            </p:nvSpPr>
            <p:spPr>
              <a:xfrm>
                <a:off x="4305282" y="788896"/>
                <a:ext cx="137477" cy="14211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25" name="Connector: Curved 1024">
                <a:extLst>
                  <a:ext uri="{FF2B5EF4-FFF2-40B4-BE49-F238E27FC236}">
                    <a16:creationId xmlns:a16="http://schemas.microsoft.com/office/drawing/2014/main" id="{08B0FA6B-246F-6815-6B32-3F435ABBA277}"/>
                  </a:ext>
                </a:extLst>
              </p:cNvPr>
              <p:cNvCxnSpPr>
                <a:cxnSpLocks/>
                <a:stCxn id="61" idx="0"/>
                <a:endCxn id="62" idx="0"/>
              </p:cNvCxnSpPr>
              <p:nvPr/>
            </p:nvCxnSpPr>
            <p:spPr>
              <a:xfrm rot="16200000" flipH="1">
                <a:off x="2528371" y="-1056753"/>
                <a:ext cx="16028" cy="3675271"/>
              </a:xfrm>
              <a:prstGeom prst="curvedConnector3">
                <a:avLst>
                  <a:gd name="adj1" fmla="val -1640192"/>
                </a:avLst>
              </a:prstGeom>
              <a:ln w="31750" cap="rnd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Connector: Curved 1025">
                <a:extLst>
                  <a:ext uri="{FF2B5EF4-FFF2-40B4-BE49-F238E27FC236}">
                    <a16:creationId xmlns:a16="http://schemas.microsoft.com/office/drawing/2014/main" id="{A98A4AE0-FA6B-691C-5B53-4ED515AC3CF5}"/>
                  </a:ext>
                </a:extLst>
              </p:cNvPr>
              <p:cNvCxnSpPr>
                <a:cxnSpLocks/>
                <a:stCxn id="60" idx="0"/>
                <a:endCxn id="59" idx="0"/>
              </p:cNvCxnSpPr>
              <p:nvPr/>
            </p:nvCxnSpPr>
            <p:spPr>
              <a:xfrm rot="16200000" flipH="1" flipV="1">
                <a:off x="2521527" y="-855920"/>
                <a:ext cx="15606" cy="3278123"/>
              </a:xfrm>
              <a:prstGeom prst="curvedConnector3">
                <a:avLst>
                  <a:gd name="adj1" fmla="val -1061995"/>
                </a:avLst>
              </a:prstGeom>
              <a:ln w="31750" cap="rnd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0AC86DC-103A-1E28-09E4-BFE87277C775}"/>
                  </a:ext>
                </a:extLst>
              </p:cNvPr>
              <p:cNvGrpSpPr/>
              <p:nvPr/>
            </p:nvGrpSpPr>
            <p:grpSpPr>
              <a:xfrm>
                <a:off x="165983" y="809841"/>
                <a:ext cx="1243898" cy="2778933"/>
                <a:chOff x="165983" y="809841"/>
                <a:chExt cx="1243898" cy="2778933"/>
              </a:xfrm>
            </p:grpSpPr>
            <p:sp>
              <p:nvSpPr>
                <p:cNvPr id="1050" name="Rectangle: Rounded Corners 1049">
                  <a:extLst>
                    <a:ext uri="{FF2B5EF4-FFF2-40B4-BE49-F238E27FC236}">
                      <a16:creationId xmlns:a16="http://schemas.microsoft.com/office/drawing/2014/main" id="{D044D8D4-497F-7359-F4A6-65EE0F91AFC1}"/>
                    </a:ext>
                  </a:extLst>
                </p:cNvPr>
                <p:cNvSpPr/>
                <p:nvPr/>
              </p:nvSpPr>
              <p:spPr>
                <a:xfrm>
                  <a:off x="165983" y="809841"/>
                  <a:ext cx="1243338" cy="2360639"/>
                </a:xfrm>
                <a:prstGeom prst="roundRect">
                  <a:avLst/>
                </a:prstGeom>
                <a:solidFill>
                  <a:srgbClr val="E1F4F7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051" name="Graphic 1050">
                  <a:extLst>
                    <a:ext uri="{FF2B5EF4-FFF2-40B4-BE49-F238E27FC236}">
                      <a16:creationId xmlns:a16="http://schemas.microsoft.com/office/drawing/2014/main" id="{929839B1-6E06-21F3-3B47-0C106CC4C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166" y="1164305"/>
                  <a:ext cx="494624" cy="278761"/>
                </a:xfrm>
                <a:prstGeom prst="rect">
                  <a:avLst/>
                </a:prstGeom>
              </p:spPr>
            </p:pic>
            <p:pic>
              <p:nvPicPr>
                <p:cNvPr id="1052" name="Picture 1051">
                  <a:extLst>
                    <a:ext uri="{FF2B5EF4-FFF2-40B4-BE49-F238E27FC236}">
                      <a16:creationId xmlns:a16="http://schemas.microsoft.com/office/drawing/2014/main" id="{E2426663-F18C-8C99-45E0-29BD55842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267" y="1104039"/>
                  <a:ext cx="399293" cy="399293"/>
                </a:xfrm>
                <a:prstGeom prst="rect">
                  <a:avLst/>
                </a:prstGeom>
              </p:spPr>
            </p:pic>
            <p:pic>
              <p:nvPicPr>
                <p:cNvPr id="1053" name="Picture 1052">
                  <a:extLst>
                    <a:ext uri="{FF2B5EF4-FFF2-40B4-BE49-F238E27FC236}">
                      <a16:creationId xmlns:a16="http://schemas.microsoft.com/office/drawing/2014/main" id="{9114466F-BE15-7887-20B5-1AA2AEF1D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21987"/>
                <a:stretch/>
              </p:blipFill>
              <p:spPr>
                <a:xfrm>
                  <a:off x="301601" y="1749499"/>
                  <a:ext cx="399293" cy="454136"/>
                </a:xfrm>
                <a:prstGeom prst="rect">
                  <a:avLst/>
                </a:prstGeom>
              </p:spPr>
            </p:pic>
            <p:pic>
              <p:nvPicPr>
                <p:cNvPr id="1054" name="Graphic 1053">
                  <a:extLst>
                    <a:ext uri="{FF2B5EF4-FFF2-40B4-BE49-F238E27FC236}">
                      <a16:creationId xmlns:a16="http://schemas.microsoft.com/office/drawing/2014/main" id="{5DA953D6-EE7E-1CF4-5F70-A5DD96FBE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166" y="1749499"/>
                  <a:ext cx="399293" cy="399293"/>
                </a:xfrm>
                <a:prstGeom prst="rect">
                  <a:avLst/>
                </a:prstGeom>
              </p:spPr>
            </p:pic>
            <p:pic>
              <p:nvPicPr>
                <p:cNvPr id="1055" name="Graphic 1054">
                  <a:extLst>
                    <a:ext uri="{FF2B5EF4-FFF2-40B4-BE49-F238E27FC236}">
                      <a16:creationId xmlns:a16="http://schemas.microsoft.com/office/drawing/2014/main" id="{5BC29A73-720A-7678-271A-04025EC19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383" y="2412178"/>
                  <a:ext cx="399293" cy="399293"/>
                </a:xfrm>
                <a:prstGeom prst="rect">
                  <a:avLst/>
                </a:prstGeom>
              </p:spPr>
            </p:pic>
            <p:pic>
              <p:nvPicPr>
                <p:cNvPr id="1056" name="Graphic 1055">
                  <a:extLst>
                    <a:ext uri="{FF2B5EF4-FFF2-40B4-BE49-F238E27FC236}">
                      <a16:creationId xmlns:a16="http://schemas.microsoft.com/office/drawing/2014/main" id="{4D717FC8-6AC8-A5D8-7AAE-E9E383FBA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508" y="2461905"/>
                  <a:ext cx="456152" cy="278761"/>
                </a:xfrm>
                <a:prstGeom prst="rect">
                  <a:avLst/>
                </a:prstGeom>
              </p:spPr>
            </p:pic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F5034BA8-2D0D-78EE-022E-3F26FE727D38}"/>
                    </a:ext>
                  </a:extLst>
                </p:cNvPr>
                <p:cNvSpPr txBox="1"/>
                <p:nvPr/>
              </p:nvSpPr>
              <p:spPr>
                <a:xfrm>
                  <a:off x="166493" y="3221899"/>
                  <a:ext cx="1243388" cy="366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dirty="0">
                      <a:latin typeface="Arial Rounded MT Bold" panose="020F0704030504030204" pitchFamily="34" charset="0"/>
                    </a:rPr>
                    <a:t>Frontend</a:t>
                  </a:r>
                </a:p>
              </p:txBody>
            </p:sp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6CF140-CDD2-2DE6-99CB-7EC67D8BAC0A}"/>
                  </a:ext>
                </a:extLst>
              </p:cNvPr>
              <p:cNvGrpSpPr/>
              <p:nvPr/>
            </p:nvGrpSpPr>
            <p:grpSpPr>
              <a:xfrm>
                <a:off x="3624084" y="809841"/>
                <a:ext cx="1292150" cy="2778930"/>
                <a:chOff x="3624084" y="809841"/>
                <a:chExt cx="1292150" cy="2778930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CC79DC4C-2AE4-A901-5B9F-73EDB4D56BA6}"/>
                    </a:ext>
                  </a:extLst>
                </p:cNvPr>
                <p:cNvSpPr txBox="1"/>
                <p:nvPr/>
              </p:nvSpPr>
              <p:spPr>
                <a:xfrm>
                  <a:off x="3672846" y="3221896"/>
                  <a:ext cx="1243388" cy="366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dirty="0">
                      <a:latin typeface="Arial Rounded MT Bold" panose="020F0704030504030204" pitchFamily="34" charset="0"/>
                    </a:rPr>
                    <a:t>Backend</a:t>
                  </a:r>
                  <a:endParaRPr lang="en-IN" dirty="0"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41" name="Rectangle: Rounded Corners 1040">
                  <a:extLst>
                    <a:ext uri="{FF2B5EF4-FFF2-40B4-BE49-F238E27FC236}">
                      <a16:creationId xmlns:a16="http://schemas.microsoft.com/office/drawing/2014/main" id="{1C65E638-55D1-F8C9-037C-2D9D4E059625}"/>
                    </a:ext>
                  </a:extLst>
                </p:cNvPr>
                <p:cNvSpPr/>
                <p:nvPr/>
              </p:nvSpPr>
              <p:spPr>
                <a:xfrm>
                  <a:off x="3624084" y="809841"/>
                  <a:ext cx="1286262" cy="2361967"/>
                </a:xfrm>
                <a:prstGeom prst="roundRect">
                  <a:avLst/>
                </a:prstGeom>
                <a:solidFill>
                  <a:srgbClr val="F8FAE8"/>
                </a:solidFill>
                <a:ln>
                  <a:solidFill>
                    <a:srgbClr val="F8F58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042" name="Graphic 1041">
                  <a:extLst>
                    <a:ext uri="{FF2B5EF4-FFF2-40B4-BE49-F238E27FC236}">
                      <a16:creationId xmlns:a16="http://schemas.microsoft.com/office/drawing/2014/main" id="{0DC7F600-935B-54BE-F04C-B93C965E5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0389" y="973845"/>
                  <a:ext cx="422363" cy="437862"/>
                </a:xfrm>
                <a:prstGeom prst="rect">
                  <a:avLst/>
                </a:prstGeom>
              </p:spPr>
            </p:pic>
            <p:pic>
              <p:nvPicPr>
                <p:cNvPr id="1043" name="Graphic 1042">
                  <a:extLst>
                    <a:ext uri="{FF2B5EF4-FFF2-40B4-BE49-F238E27FC236}">
                      <a16:creationId xmlns:a16="http://schemas.microsoft.com/office/drawing/2014/main" id="{96458BBF-9108-758C-F9D6-15167F22C0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5453" y="934077"/>
                  <a:ext cx="233829" cy="500783"/>
                </a:xfrm>
                <a:prstGeom prst="rect">
                  <a:avLst/>
                </a:prstGeom>
              </p:spPr>
            </p:pic>
            <p:pic>
              <p:nvPicPr>
                <p:cNvPr id="1044" name="Picture 1043">
                  <a:extLst>
                    <a:ext uri="{FF2B5EF4-FFF2-40B4-BE49-F238E27FC236}">
                      <a16:creationId xmlns:a16="http://schemas.microsoft.com/office/drawing/2014/main" id="{7EAD77E6-37B7-FCEA-9B78-83747E1EC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2335" y="1597628"/>
                  <a:ext cx="322239" cy="278994"/>
                </a:xfrm>
                <a:prstGeom prst="rect">
                  <a:avLst/>
                </a:prstGeom>
              </p:spPr>
            </p:pic>
            <p:pic>
              <p:nvPicPr>
                <p:cNvPr id="1045" name="Graphic 1044">
                  <a:extLst>
                    <a:ext uri="{FF2B5EF4-FFF2-40B4-BE49-F238E27FC236}">
                      <a16:creationId xmlns:a16="http://schemas.microsoft.com/office/drawing/2014/main" id="{6D72A479-017A-4B60-CAB9-ACA26E745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946" y="1537646"/>
                  <a:ext cx="346876" cy="402376"/>
                </a:xfrm>
                <a:prstGeom prst="rect">
                  <a:avLst/>
                </a:prstGeom>
              </p:spPr>
            </p:pic>
            <p:pic>
              <p:nvPicPr>
                <p:cNvPr id="1046" name="Graphic 1045">
                  <a:extLst>
                    <a:ext uri="{FF2B5EF4-FFF2-40B4-BE49-F238E27FC236}">
                      <a16:creationId xmlns:a16="http://schemas.microsoft.com/office/drawing/2014/main" id="{C6EAB4E9-9AB4-FB68-C4D0-B4258C108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120" y="2085499"/>
                  <a:ext cx="302696" cy="437862"/>
                </a:xfrm>
                <a:prstGeom prst="rect">
                  <a:avLst/>
                </a:prstGeom>
              </p:spPr>
            </p:pic>
            <p:pic>
              <p:nvPicPr>
                <p:cNvPr id="1047" name="Graphic 1046">
                  <a:extLst>
                    <a:ext uri="{FF2B5EF4-FFF2-40B4-BE49-F238E27FC236}">
                      <a16:creationId xmlns:a16="http://schemas.microsoft.com/office/drawing/2014/main" id="{32EEF484-D7DB-A485-8014-26B4EED82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5021" y="2133900"/>
                  <a:ext cx="537970" cy="290550"/>
                </a:xfrm>
                <a:prstGeom prst="rect">
                  <a:avLst/>
                </a:prstGeom>
              </p:spPr>
            </p:pic>
            <p:pic>
              <p:nvPicPr>
                <p:cNvPr id="1048" name="Graphic 1047">
                  <a:extLst>
                    <a:ext uri="{FF2B5EF4-FFF2-40B4-BE49-F238E27FC236}">
                      <a16:creationId xmlns:a16="http://schemas.microsoft.com/office/drawing/2014/main" id="{A4BBE2FA-CC2A-E07C-1689-93F8F2286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8369" y="2607550"/>
                  <a:ext cx="461999" cy="461999"/>
                </a:xfrm>
                <a:prstGeom prst="rect">
                  <a:avLst/>
                </a:prstGeom>
              </p:spPr>
            </p:pic>
            <p:pic>
              <p:nvPicPr>
                <p:cNvPr id="1049" name="Graphic 1048">
                  <a:extLst>
                    <a:ext uri="{FF2B5EF4-FFF2-40B4-BE49-F238E27FC236}">
                      <a16:creationId xmlns:a16="http://schemas.microsoft.com/office/drawing/2014/main" id="{AD0534F4-5D56-2E7A-76DB-2F9301B8CB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4552" y="2641723"/>
                  <a:ext cx="502651" cy="353802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7CBBC808-5A68-1E28-BA58-35E6542E881C}"/>
                  </a:ext>
                </a:extLst>
              </p:cNvPr>
              <p:cNvGrpSpPr/>
              <p:nvPr/>
            </p:nvGrpSpPr>
            <p:grpSpPr>
              <a:xfrm>
                <a:off x="1878233" y="809840"/>
                <a:ext cx="1286262" cy="2778931"/>
                <a:chOff x="1878233" y="809840"/>
                <a:chExt cx="1286262" cy="2778931"/>
              </a:xfrm>
            </p:grpSpPr>
            <p:sp>
              <p:nvSpPr>
                <p:cNvPr id="1030" name="Rectangle: Rounded Corners 1029">
                  <a:extLst>
                    <a:ext uri="{FF2B5EF4-FFF2-40B4-BE49-F238E27FC236}">
                      <a16:creationId xmlns:a16="http://schemas.microsoft.com/office/drawing/2014/main" id="{3D598483-E0DD-C90B-5712-D90811262D69}"/>
                    </a:ext>
                  </a:extLst>
                </p:cNvPr>
                <p:cNvSpPr/>
                <p:nvPr/>
              </p:nvSpPr>
              <p:spPr>
                <a:xfrm>
                  <a:off x="1878233" y="809840"/>
                  <a:ext cx="1286262" cy="2360640"/>
                </a:xfrm>
                <a:prstGeom prst="roundRect">
                  <a:avLst/>
                </a:prstGeom>
                <a:solidFill>
                  <a:srgbClr val="E1F7E4"/>
                </a:solidFill>
                <a:ln>
                  <a:solidFill>
                    <a:srgbClr val="77E58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pic>
              <p:nvPicPr>
                <p:cNvPr id="1032" name="Graphic 1031">
                  <a:extLst>
                    <a:ext uri="{FF2B5EF4-FFF2-40B4-BE49-F238E27FC236}">
                      <a16:creationId xmlns:a16="http://schemas.microsoft.com/office/drawing/2014/main" id="{10D69A61-7DC6-134D-C070-4C2209558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1855" y="2093139"/>
                  <a:ext cx="455470" cy="455470"/>
                </a:xfrm>
                <a:prstGeom prst="rect">
                  <a:avLst/>
                </a:prstGeom>
              </p:spPr>
            </p:pic>
            <p:pic>
              <p:nvPicPr>
                <p:cNvPr id="1033" name="Graphic 1032">
                  <a:extLst>
                    <a:ext uri="{FF2B5EF4-FFF2-40B4-BE49-F238E27FC236}">
                      <a16:creationId xmlns:a16="http://schemas.microsoft.com/office/drawing/2014/main" id="{103CA0B2-0027-955F-265A-C10C4F723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4487" y="2616482"/>
                  <a:ext cx="401996" cy="401997"/>
                </a:xfrm>
                <a:prstGeom prst="rect">
                  <a:avLst/>
                </a:prstGeom>
              </p:spPr>
            </p:pic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08E9F151-D0A6-0644-6348-E9FE01E56172}"/>
                    </a:ext>
                  </a:extLst>
                </p:cNvPr>
                <p:cNvSpPr txBox="1"/>
                <p:nvPr/>
              </p:nvSpPr>
              <p:spPr>
                <a:xfrm>
                  <a:off x="1917182" y="3221896"/>
                  <a:ext cx="1243388" cy="366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dirty="0">
                      <a:latin typeface="Arial Rounded MT Bold" panose="020F0704030504030204" pitchFamily="34" charset="0"/>
                    </a:rPr>
                    <a:t>Logic</a:t>
                  </a:r>
                  <a:endParaRPr lang="en-IN" dirty="0">
                    <a:latin typeface="Arial Rounded MT Bold" panose="020F0704030504030204" pitchFamily="34" charset="0"/>
                  </a:endParaRPr>
                </a:p>
              </p:txBody>
            </p:sp>
            <p:pic>
              <p:nvPicPr>
                <p:cNvPr id="1035" name="Graphic 1034">
                  <a:extLst>
                    <a:ext uri="{FF2B5EF4-FFF2-40B4-BE49-F238E27FC236}">
                      <a16:creationId xmlns:a16="http://schemas.microsoft.com/office/drawing/2014/main" id="{50C6333B-7CD4-6F12-8292-668F6836B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21053" t="19311" r="20312" b="18737"/>
                <a:stretch/>
              </p:blipFill>
              <p:spPr>
                <a:xfrm>
                  <a:off x="1997995" y="934077"/>
                  <a:ext cx="448685" cy="477629"/>
                </a:xfrm>
                <a:prstGeom prst="rect">
                  <a:avLst/>
                </a:prstGeom>
              </p:spPr>
            </p:pic>
            <p:pic>
              <p:nvPicPr>
                <p:cNvPr id="1036" name="Graphic 1035">
                  <a:extLst>
                    <a:ext uri="{FF2B5EF4-FFF2-40B4-BE49-F238E27FC236}">
                      <a16:creationId xmlns:a16="http://schemas.microsoft.com/office/drawing/2014/main" id="{50D21E17-99F1-DA4E-E664-443C56992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8892" y="970491"/>
                  <a:ext cx="310073" cy="375533"/>
                </a:xfrm>
                <a:prstGeom prst="rect">
                  <a:avLst/>
                </a:prstGeom>
              </p:spPr>
            </p:pic>
            <p:pic>
              <p:nvPicPr>
                <p:cNvPr id="1037" name="Graphic 1036">
                  <a:extLst>
                    <a:ext uri="{FF2B5EF4-FFF2-40B4-BE49-F238E27FC236}">
                      <a16:creationId xmlns:a16="http://schemas.microsoft.com/office/drawing/2014/main" id="{08426D1F-FD59-6214-FBFC-A6B256A70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rcRect b="10842"/>
                <a:stretch/>
              </p:blipFill>
              <p:spPr>
                <a:xfrm>
                  <a:off x="2031963" y="1537645"/>
                  <a:ext cx="380747" cy="412867"/>
                </a:xfrm>
                <a:prstGeom prst="rect">
                  <a:avLst/>
                </a:prstGeom>
              </p:spPr>
            </p:pic>
            <p:pic>
              <p:nvPicPr>
                <p:cNvPr id="1038" name="Picture 1037">
                  <a:extLst>
                    <a:ext uri="{FF2B5EF4-FFF2-40B4-BE49-F238E27FC236}">
                      <a16:creationId xmlns:a16="http://schemas.microsoft.com/office/drawing/2014/main" id="{685B622C-2DB7-E260-9C59-9D27BBB21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04273" y="1514871"/>
                  <a:ext cx="435641" cy="435640"/>
                </a:xfrm>
                <a:prstGeom prst="rect">
                  <a:avLst/>
                </a:prstGeom>
              </p:spPr>
            </p:pic>
            <p:pic>
              <p:nvPicPr>
                <p:cNvPr id="1039" name="Graphic 1038">
                  <a:extLst>
                    <a:ext uri="{FF2B5EF4-FFF2-40B4-BE49-F238E27FC236}">
                      <a16:creationId xmlns:a16="http://schemas.microsoft.com/office/drawing/2014/main" id="{7CA4CB2C-C473-2A61-EF44-7E2286E1B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1205" y="2080298"/>
                  <a:ext cx="455469" cy="45546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">
      <a:majorFont>
        <a:latin typeface="Intervogue Alt Bold"/>
        <a:ea typeface=""/>
        <a:cs typeface=""/>
      </a:majorFont>
      <a:minorFont>
        <a:latin typeface="Intervogue 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519</Words>
  <Application>Microsoft Office PowerPoint</Application>
  <PresentationFormat>Widescreen</PresentationFormat>
  <Paragraphs>71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Noto Sans Symbols</vt:lpstr>
      <vt:lpstr>Franklin Gothic</vt:lpstr>
      <vt:lpstr>Bahnschrift</vt:lpstr>
      <vt:lpstr>Bahnschrift Condensed</vt:lpstr>
      <vt:lpstr>Arial Rounded MT Bold</vt:lpstr>
      <vt:lpstr>Arial Rounded MT</vt:lpstr>
      <vt:lpstr>Intervogue Reg</vt:lpstr>
      <vt:lpstr>Calibri</vt:lpstr>
      <vt:lpstr>Libre Franklin</vt:lpstr>
      <vt:lpstr>Bahnschrift SemiBold</vt:lpstr>
      <vt:lpstr>Bell MT</vt:lpstr>
      <vt:lpstr>Arial</vt:lpstr>
      <vt:lpstr>Theme1</vt:lpstr>
      <vt:lpstr>All India Council for Technical Education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Gaurav Gautam</cp:lastModifiedBy>
  <cp:revision>14</cp:revision>
  <dcterms:created xsi:type="dcterms:W3CDTF">2022-02-11T07:14:46Z</dcterms:created>
  <dcterms:modified xsi:type="dcterms:W3CDTF">2023-10-08T18:30:46Z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